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3"/>
  </p:notesMasterIdLst>
  <p:sldIdLst>
    <p:sldId id="299" r:id="rId22"/>
    <p:sldId id="377" r:id="rId23"/>
    <p:sldId id="415" r:id="rId24"/>
    <p:sldId id="416" r:id="rId25"/>
    <p:sldId id="417" r:id="rId26"/>
    <p:sldId id="418" r:id="rId27"/>
    <p:sldId id="419" r:id="rId28"/>
    <p:sldId id="414" r:id="rId29"/>
    <p:sldId id="390" r:id="rId30"/>
    <p:sldId id="393" r:id="rId31"/>
    <p:sldId id="3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15"/>
            <p14:sldId id="416"/>
            <p14:sldId id="417"/>
            <p14:sldId id="418"/>
            <p14:sldId id="419"/>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775" autoAdjust="0"/>
  </p:normalViewPr>
  <p:slideViewPr>
    <p:cSldViewPr snapToGrid="0">
      <p:cViewPr>
        <p:scale>
          <a:sx n="66" d="100"/>
          <a:sy n="66" d="100"/>
        </p:scale>
        <p:origin x="734" y="-403"/>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18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41E204-1978-4C77-AFE3-3E64BF48FCD5}"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CAE3A954-CB4A-4198-8C40-19A618BD41AB}">
      <dgm:prSet/>
      <dgm:spPr/>
      <dgm:t>
        <a:bodyPr/>
        <a:lstStyle/>
        <a:p>
          <a:pPr>
            <a:lnSpc>
              <a:spcPct val="100000"/>
            </a:lnSpc>
          </a:pPr>
          <a:r>
            <a:rPr lang="en-GB" b="1" dirty="0"/>
            <a:t>Tests can be categorised as these general types: </a:t>
          </a:r>
          <a:endParaRPr lang="en-US" dirty="0"/>
        </a:p>
      </dgm:t>
    </dgm:pt>
    <dgm:pt modelId="{F6DF124D-4190-48D1-9558-BE49C20EFC88}" type="parTrans" cxnId="{46D33AB3-FFA1-4EC4-B606-73E3F20DE554}">
      <dgm:prSet/>
      <dgm:spPr/>
      <dgm:t>
        <a:bodyPr/>
        <a:lstStyle/>
        <a:p>
          <a:endParaRPr lang="en-US"/>
        </a:p>
      </dgm:t>
    </dgm:pt>
    <dgm:pt modelId="{6183692F-23F1-47A8-ABD2-8A3B0FF0D836}" type="sibTrans" cxnId="{46D33AB3-FFA1-4EC4-B606-73E3F20DE554}">
      <dgm:prSet/>
      <dgm:spPr/>
      <dgm:t>
        <a:bodyPr/>
        <a:lstStyle/>
        <a:p>
          <a:endParaRPr lang="en-US"/>
        </a:p>
      </dgm:t>
    </dgm:pt>
    <dgm:pt modelId="{7F7EDB09-BAC5-4654-A084-0AD75D85AFAD}">
      <dgm:prSet/>
      <dgm:spPr/>
      <dgm:t>
        <a:bodyPr/>
        <a:lstStyle/>
        <a:p>
          <a:pPr>
            <a:lnSpc>
              <a:spcPct val="100000"/>
            </a:lnSpc>
          </a:pPr>
          <a:r>
            <a:rPr lang="en-GB" b="0" dirty="0">
              <a:latin typeface="Montserrat"/>
            </a:rPr>
            <a:t>Manual or Automated</a:t>
          </a:r>
          <a:endParaRPr lang="en-US" b="0" dirty="0">
            <a:latin typeface="Montserrat"/>
          </a:endParaRPr>
        </a:p>
      </dgm:t>
    </dgm:pt>
    <dgm:pt modelId="{30CE3D3F-F6D8-4E94-9A0C-C3E817AD5FC1}" type="parTrans" cxnId="{AEEA842E-5781-4FE4-B0A5-6D18B2889C21}">
      <dgm:prSet/>
      <dgm:spPr/>
      <dgm:t>
        <a:bodyPr/>
        <a:lstStyle/>
        <a:p>
          <a:endParaRPr lang="en-US"/>
        </a:p>
      </dgm:t>
    </dgm:pt>
    <dgm:pt modelId="{DE4F209D-338F-4FA7-B73D-A816D272066D}" type="sibTrans" cxnId="{AEEA842E-5781-4FE4-B0A5-6D18B2889C21}">
      <dgm:prSet/>
      <dgm:spPr/>
      <dgm:t>
        <a:bodyPr/>
        <a:lstStyle/>
        <a:p>
          <a:endParaRPr lang="en-US"/>
        </a:p>
      </dgm:t>
    </dgm:pt>
    <dgm:pt modelId="{F050DB01-6B03-49D9-BBB1-7D0FDCFFB594}">
      <dgm:prSet/>
      <dgm:spPr/>
      <dgm:t>
        <a:bodyPr/>
        <a:lstStyle/>
        <a:p>
          <a:pPr>
            <a:lnSpc>
              <a:spcPct val="100000"/>
            </a:lnSpc>
          </a:pPr>
          <a:r>
            <a:rPr lang="en-GB" b="0" dirty="0">
              <a:latin typeface="Montserrat"/>
            </a:rPr>
            <a:t>Unit Testing </a:t>
          </a:r>
          <a:endParaRPr lang="en-US" b="0" dirty="0">
            <a:latin typeface="Montserrat"/>
          </a:endParaRPr>
        </a:p>
      </dgm:t>
    </dgm:pt>
    <dgm:pt modelId="{6357A0E1-5605-4785-A028-365DACA9B63D}" type="parTrans" cxnId="{F7FA0761-A763-4503-AD76-846216EA3D23}">
      <dgm:prSet/>
      <dgm:spPr/>
      <dgm:t>
        <a:bodyPr/>
        <a:lstStyle/>
        <a:p>
          <a:endParaRPr lang="en-US"/>
        </a:p>
      </dgm:t>
    </dgm:pt>
    <dgm:pt modelId="{1CED98BD-8E6E-491C-ABE0-714D62410D05}" type="sibTrans" cxnId="{F7FA0761-A763-4503-AD76-846216EA3D23}">
      <dgm:prSet/>
      <dgm:spPr/>
      <dgm:t>
        <a:bodyPr/>
        <a:lstStyle/>
        <a:p>
          <a:endParaRPr lang="en-US"/>
        </a:p>
      </dgm:t>
    </dgm:pt>
    <dgm:pt modelId="{E5F6FC28-BC32-427C-BDA3-756742B7B42D}">
      <dgm:prSet/>
      <dgm:spPr/>
      <dgm:t>
        <a:bodyPr/>
        <a:lstStyle/>
        <a:p>
          <a:pPr>
            <a:lnSpc>
              <a:spcPct val="100000"/>
            </a:lnSpc>
          </a:pPr>
          <a:r>
            <a:rPr lang="en-GB" b="0" dirty="0">
              <a:latin typeface="Montserrat"/>
            </a:rPr>
            <a:t>Integration Testing </a:t>
          </a:r>
          <a:endParaRPr lang="en-US" b="0" dirty="0">
            <a:latin typeface="Montserrat"/>
          </a:endParaRPr>
        </a:p>
      </dgm:t>
    </dgm:pt>
    <dgm:pt modelId="{D56A5495-67A1-4947-B6EF-E45CC894AD58}" type="parTrans" cxnId="{31C375C4-A294-4CD5-AB37-40EA47BA32DC}">
      <dgm:prSet/>
      <dgm:spPr/>
      <dgm:t>
        <a:bodyPr/>
        <a:lstStyle/>
        <a:p>
          <a:endParaRPr lang="en-US"/>
        </a:p>
      </dgm:t>
    </dgm:pt>
    <dgm:pt modelId="{56EBCADE-4145-4BAA-B13F-036B601FD1CE}" type="sibTrans" cxnId="{31C375C4-A294-4CD5-AB37-40EA47BA32DC}">
      <dgm:prSet/>
      <dgm:spPr/>
      <dgm:t>
        <a:bodyPr/>
        <a:lstStyle/>
        <a:p>
          <a:endParaRPr lang="en-US"/>
        </a:p>
      </dgm:t>
    </dgm:pt>
    <dgm:pt modelId="{443AB705-446D-4795-BF31-2FC00BD477FA}">
      <dgm:prSet/>
      <dgm:spPr/>
      <dgm:t>
        <a:bodyPr/>
        <a:lstStyle/>
        <a:p>
          <a:pPr>
            <a:lnSpc>
              <a:spcPct val="100000"/>
            </a:lnSpc>
          </a:pPr>
          <a:r>
            <a:rPr lang="en-GB" b="0" dirty="0">
              <a:latin typeface="Montserrat"/>
            </a:rPr>
            <a:t>System Testing </a:t>
          </a:r>
          <a:endParaRPr lang="en-US" b="0" dirty="0">
            <a:latin typeface="Montserrat"/>
          </a:endParaRPr>
        </a:p>
      </dgm:t>
    </dgm:pt>
    <dgm:pt modelId="{E9AE37AB-EA3D-4B28-8904-2748BD2B05C5}" type="parTrans" cxnId="{BE329E49-2F11-4A5F-82B3-7D084DAE57E4}">
      <dgm:prSet/>
      <dgm:spPr/>
      <dgm:t>
        <a:bodyPr/>
        <a:lstStyle/>
        <a:p>
          <a:endParaRPr lang="en-US"/>
        </a:p>
      </dgm:t>
    </dgm:pt>
    <dgm:pt modelId="{3D93B31C-A1F0-4CCC-91C6-B6A5B8A7086E}" type="sibTrans" cxnId="{BE329E49-2F11-4A5F-82B3-7D084DAE57E4}">
      <dgm:prSet/>
      <dgm:spPr/>
      <dgm:t>
        <a:bodyPr/>
        <a:lstStyle/>
        <a:p>
          <a:endParaRPr lang="en-US"/>
        </a:p>
      </dgm:t>
    </dgm:pt>
    <dgm:pt modelId="{F2A4622E-7CDA-42C0-9D43-45126A9C5F58}">
      <dgm:prSet/>
      <dgm:spPr/>
      <dgm:t>
        <a:bodyPr/>
        <a:lstStyle/>
        <a:p>
          <a:pPr>
            <a:lnSpc>
              <a:spcPct val="100000"/>
            </a:lnSpc>
          </a:pPr>
          <a:r>
            <a:rPr lang="en-GB" b="0" dirty="0">
              <a:latin typeface="Montserrat"/>
            </a:rPr>
            <a:t>Acceptance Testing </a:t>
          </a:r>
          <a:endParaRPr lang="en-US" b="0" dirty="0">
            <a:latin typeface="Montserrat"/>
          </a:endParaRPr>
        </a:p>
      </dgm:t>
    </dgm:pt>
    <dgm:pt modelId="{208B5CE3-7B12-4AA5-A7FA-4AE0F908ADF8}" type="parTrans" cxnId="{F3CD8146-91A4-47F2-A225-7C2FC0601DFB}">
      <dgm:prSet/>
      <dgm:spPr/>
      <dgm:t>
        <a:bodyPr/>
        <a:lstStyle/>
        <a:p>
          <a:endParaRPr lang="en-US"/>
        </a:p>
      </dgm:t>
    </dgm:pt>
    <dgm:pt modelId="{F4BEFF30-F741-4410-AB10-3131ED7A3BC7}" type="sibTrans" cxnId="{F3CD8146-91A4-47F2-A225-7C2FC0601DFB}">
      <dgm:prSet/>
      <dgm:spPr/>
      <dgm:t>
        <a:bodyPr/>
        <a:lstStyle/>
        <a:p>
          <a:endParaRPr lang="en-US"/>
        </a:p>
      </dgm:t>
    </dgm:pt>
    <dgm:pt modelId="{7139772A-C36A-4399-8A55-C90F92F5218A}">
      <dgm:prSet/>
      <dgm:spPr/>
      <dgm:t>
        <a:bodyPr/>
        <a:lstStyle/>
        <a:p>
          <a:pPr>
            <a:lnSpc>
              <a:spcPct val="100000"/>
            </a:lnSpc>
          </a:pPr>
          <a:r>
            <a:rPr lang="en-GB" b="0" dirty="0">
              <a:latin typeface="Montserrat"/>
            </a:rPr>
            <a:t>Document Testing using </a:t>
          </a:r>
          <a:r>
            <a:rPr lang="en-GB" b="1" dirty="0" err="1">
              <a:latin typeface="Montserrat"/>
            </a:rPr>
            <a:t>doctest</a:t>
          </a:r>
          <a:endParaRPr lang="en-US" b="1" dirty="0">
            <a:latin typeface="Montserrat"/>
          </a:endParaRPr>
        </a:p>
      </dgm:t>
    </dgm:pt>
    <dgm:pt modelId="{A1A7CECD-F61F-4C0F-8D5D-63C3F7B5D7D2}" type="parTrans" cxnId="{D2F1C24D-C26D-42A0-8447-CE72148135A9}">
      <dgm:prSet/>
      <dgm:spPr/>
      <dgm:t>
        <a:bodyPr/>
        <a:lstStyle/>
        <a:p>
          <a:endParaRPr lang="en-US"/>
        </a:p>
      </dgm:t>
    </dgm:pt>
    <dgm:pt modelId="{B4C9BD50-26AD-42BC-896E-552429CB1A80}" type="sibTrans" cxnId="{D2F1C24D-C26D-42A0-8447-CE72148135A9}">
      <dgm:prSet/>
      <dgm:spPr/>
      <dgm:t>
        <a:bodyPr/>
        <a:lstStyle/>
        <a:p>
          <a:endParaRPr lang="en-US"/>
        </a:p>
      </dgm:t>
    </dgm:pt>
    <dgm:pt modelId="{6D89B8AC-F75C-4DB5-88CF-7A0D0B0CBA94}">
      <dgm:prSet phldr="0"/>
      <dgm:spPr/>
      <dgm:t>
        <a:bodyPr/>
        <a:lstStyle/>
        <a:p>
          <a:pPr>
            <a:lnSpc>
              <a:spcPct val="100000"/>
            </a:lnSpc>
          </a:pPr>
          <a:r>
            <a:rPr lang="en-GB" b="0" dirty="0">
              <a:latin typeface="Montserrat"/>
            </a:rPr>
            <a:t>Test Framework using </a:t>
          </a:r>
          <a:r>
            <a:rPr lang="en-GB" b="1" dirty="0">
              <a:latin typeface="Montserrat"/>
            </a:rPr>
            <a:t>unittest</a:t>
          </a:r>
        </a:p>
      </dgm:t>
    </dgm:pt>
    <dgm:pt modelId="{21ECA9E8-8385-409E-83E2-B291A6D8524F}" type="parTrans" cxnId="{CE3ABB08-F429-4FC3-AA11-50ADF37B04FA}">
      <dgm:prSet/>
      <dgm:spPr/>
      <dgm:t>
        <a:bodyPr/>
        <a:lstStyle/>
        <a:p>
          <a:endParaRPr lang="en-US"/>
        </a:p>
      </dgm:t>
    </dgm:pt>
    <dgm:pt modelId="{0295542D-E64F-4489-9B3C-C388E595A873}" type="sibTrans" cxnId="{CE3ABB08-F429-4FC3-AA11-50ADF37B04FA}">
      <dgm:prSet/>
      <dgm:spPr/>
      <dgm:t>
        <a:bodyPr/>
        <a:lstStyle/>
        <a:p>
          <a:endParaRPr lang="en-US"/>
        </a:p>
      </dgm:t>
    </dgm:pt>
    <dgm:pt modelId="{5011B032-D385-488E-A627-EC5772D6AFDC}">
      <dgm:prSet/>
      <dgm:spPr/>
      <dgm:t>
        <a:bodyPr/>
        <a:lstStyle/>
        <a:p>
          <a:pPr>
            <a:lnSpc>
              <a:spcPct val="100000"/>
            </a:lnSpc>
          </a:pPr>
          <a:r>
            <a:rPr lang="en-GB" b="1" dirty="0">
              <a:latin typeface="Montserrat"/>
            </a:rPr>
            <a:t>Investigate Unit testing using several Python modules:</a:t>
          </a:r>
          <a:endParaRPr lang="en-US" dirty="0">
            <a:latin typeface="Montserrat"/>
          </a:endParaRPr>
        </a:p>
      </dgm:t>
    </dgm:pt>
    <dgm:pt modelId="{81BEFE2C-7DDA-47A7-AC6A-9C30B341991D}" type="parTrans" cxnId="{A2B0B878-229E-461B-B1DD-D5CC1DEC85FE}">
      <dgm:prSet/>
      <dgm:spPr/>
      <dgm:t>
        <a:bodyPr/>
        <a:lstStyle/>
        <a:p>
          <a:endParaRPr lang="en-US"/>
        </a:p>
      </dgm:t>
    </dgm:pt>
    <dgm:pt modelId="{20252392-166E-40ED-AFE2-0797CF3641FB}" type="sibTrans" cxnId="{A2B0B878-229E-461B-B1DD-D5CC1DEC85FE}">
      <dgm:prSet/>
      <dgm:spPr/>
      <dgm:t>
        <a:bodyPr/>
        <a:lstStyle/>
        <a:p>
          <a:endParaRPr lang="en-US"/>
        </a:p>
      </dgm:t>
    </dgm:pt>
    <dgm:pt modelId="{B3FE06AC-2D5E-41A9-8E7B-B0911781E645}">
      <dgm:prSet phldr="0"/>
      <dgm:spPr/>
      <dgm:t>
        <a:bodyPr/>
        <a:lstStyle/>
        <a:p>
          <a:pPr>
            <a:lnSpc>
              <a:spcPct val="100000"/>
            </a:lnSpc>
          </a:pPr>
          <a:r>
            <a:rPr lang="en-GB" b="0" dirty="0">
              <a:latin typeface="Montserrat"/>
            </a:rPr>
            <a:t>Test Framework using </a:t>
          </a:r>
          <a:r>
            <a:rPr lang="en-GB" b="1" dirty="0">
              <a:latin typeface="Montserrat"/>
            </a:rPr>
            <a:t>pytest</a:t>
          </a:r>
        </a:p>
      </dgm:t>
    </dgm:pt>
    <dgm:pt modelId="{AA273C1E-182E-44A5-AFA9-0C9AEE34037F}" type="parTrans" cxnId="{C53210F7-2B59-4792-BDCC-E3A762A3CB37}">
      <dgm:prSet/>
      <dgm:spPr/>
      <dgm:t>
        <a:bodyPr/>
        <a:lstStyle/>
        <a:p>
          <a:endParaRPr lang="en-GB"/>
        </a:p>
      </dgm:t>
    </dgm:pt>
    <dgm:pt modelId="{ED782D8E-05D4-4AB4-9D72-C1D80241F561}" type="sibTrans" cxnId="{C53210F7-2B59-4792-BDCC-E3A762A3CB37}">
      <dgm:prSet/>
      <dgm:spPr/>
      <dgm:t>
        <a:bodyPr/>
        <a:lstStyle/>
        <a:p>
          <a:endParaRPr lang="en-GB"/>
        </a:p>
      </dgm:t>
    </dgm:pt>
    <dgm:pt modelId="{9D49EA49-9663-40BD-AC5D-B36C7F570F1F}" type="pres">
      <dgm:prSet presAssocID="{9B41E204-1978-4C77-AFE3-3E64BF48FCD5}" presName="root" presStyleCnt="0">
        <dgm:presLayoutVars>
          <dgm:dir/>
          <dgm:resizeHandles val="exact"/>
        </dgm:presLayoutVars>
      </dgm:prSet>
      <dgm:spPr/>
    </dgm:pt>
    <dgm:pt modelId="{51B32B0D-7FD3-4A9B-9C6E-10A52E9A973E}" type="pres">
      <dgm:prSet presAssocID="{CAE3A954-CB4A-4198-8C40-19A618BD41AB}" presName="compNode" presStyleCnt="0"/>
      <dgm:spPr/>
    </dgm:pt>
    <dgm:pt modelId="{44924322-471F-4463-8359-139744C6E23F}" type="pres">
      <dgm:prSet presAssocID="{CAE3A954-CB4A-4198-8C40-19A618BD41AB}" presName="bgRect" presStyleLbl="bgShp" presStyleIdx="0" presStyleCnt="2"/>
      <dgm:spPr/>
    </dgm:pt>
    <dgm:pt modelId="{982C499C-DB38-4713-A278-7A4BEABB4CAA}" type="pres">
      <dgm:prSet presAssocID="{CAE3A954-CB4A-4198-8C40-19A618BD41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FE1E5C53-9B0A-4014-B108-DFBF7D1E34EF}" type="pres">
      <dgm:prSet presAssocID="{CAE3A954-CB4A-4198-8C40-19A618BD41AB}" presName="spaceRect" presStyleCnt="0"/>
      <dgm:spPr/>
    </dgm:pt>
    <dgm:pt modelId="{5C9CACA3-038C-4D2F-9D5F-2C22CD901FF8}" type="pres">
      <dgm:prSet presAssocID="{CAE3A954-CB4A-4198-8C40-19A618BD41AB}" presName="parTx" presStyleLbl="revTx" presStyleIdx="0" presStyleCnt="4">
        <dgm:presLayoutVars>
          <dgm:chMax val="0"/>
          <dgm:chPref val="0"/>
        </dgm:presLayoutVars>
      </dgm:prSet>
      <dgm:spPr/>
    </dgm:pt>
    <dgm:pt modelId="{C3C21AAF-C72A-423E-BC9A-E7F8388E9C09}" type="pres">
      <dgm:prSet presAssocID="{CAE3A954-CB4A-4198-8C40-19A618BD41AB}" presName="desTx" presStyleLbl="revTx" presStyleIdx="1" presStyleCnt="4">
        <dgm:presLayoutVars/>
      </dgm:prSet>
      <dgm:spPr/>
    </dgm:pt>
    <dgm:pt modelId="{5AA88A46-79EA-49BB-A1B5-4FD5C239524F}" type="pres">
      <dgm:prSet presAssocID="{6183692F-23F1-47A8-ABD2-8A3B0FF0D836}" presName="sibTrans" presStyleCnt="0"/>
      <dgm:spPr/>
    </dgm:pt>
    <dgm:pt modelId="{AC396DC7-5F7A-4D15-A6B4-63465C43BBE2}" type="pres">
      <dgm:prSet presAssocID="{5011B032-D385-488E-A627-EC5772D6AFDC}" presName="compNode" presStyleCnt="0"/>
      <dgm:spPr/>
    </dgm:pt>
    <dgm:pt modelId="{F8E2A723-24E7-49CC-B85D-86A00967AB71}" type="pres">
      <dgm:prSet presAssocID="{5011B032-D385-488E-A627-EC5772D6AFDC}" presName="bgRect" presStyleLbl="bgShp" presStyleIdx="1" presStyleCnt="2"/>
      <dgm:spPr/>
    </dgm:pt>
    <dgm:pt modelId="{BE246397-7338-40B2-8EF4-3653A2529C5C}" type="pres">
      <dgm:prSet presAssocID="{5011B032-D385-488E-A627-EC5772D6AF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6888F1E9-9662-4A4D-8FDA-BC3675125763}" type="pres">
      <dgm:prSet presAssocID="{5011B032-D385-488E-A627-EC5772D6AFDC}" presName="spaceRect" presStyleCnt="0"/>
      <dgm:spPr/>
    </dgm:pt>
    <dgm:pt modelId="{DC103503-D557-42BB-8E2F-C7A4925BCC3E}" type="pres">
      <dgm:prSet presAssocID="{5011B032-D385-488E-A627-EC5772D6AFDC}" presName="parTx" presStyleLbl="revTx" presStyleIdx="2" presStyleCnt="4">
        <dgm:presLayoutVars>
          <dgm:chMax val="0"/>
          <dgm:chPref val="0"/>
        </dgm:presLayoutVars>
      </dgm:prSet>
      <dgm:spPr/>
    </dgm:pt>
    <dgm:pt modelId="{DCD192A0-F5F4-4478-9A39-27469A7D53F0}" type="pres">
      <dgm:prSet presAssocID="{5011B032-D385-488E-A627-EC5772D6AFDC}" presName="desTx" presStyleLbl="revTx" presStyleIdx="3" presStyleCnt="4">
        <dgm:presLayoutVars/>
      </dgm:prSet>
      <dgm:spPr/>
    </dgm:pt>
  </dgm:ptLst>
  <dgm:cxnLst>
    <dgm:cxn modelId="{CE3ABB08-F429-4FC3-AA11-50ADF37B04FA}" srcId="{5011B032-D385-488E-A627-EC5772D6AFDC}" destId="{6D89B8AC-F75C-4DB5-88CF-7A0D0B0CBA94}" srcOrd="1" destOrd="0" parTransId="{21ECA9E8-8385-409E-83E2-B291A6D8524F}" sibTransId="{0295542D-E64F-4489-9B3C-C388E595A873}"/>
    <dgm:cxn modelId="{FAB34E0D-A760-42F3-A8CF-485E248EEA01}" type="presOf" srcId="{6D89B8AC-F75C-4DB5-88CF-7A0D0B0CBA94}" destId="{DCD192A0-F5F4-4478-9A39-27469A7D53F0}" srcOrd="0" destOrd="1" presId="urn:microsoft.com/office/officeart/2018/2/layout/IconVerticalSolidList"/>
    <dgm:cxn modelId="{61309728-8615-4D9A-8DA1-59DEEF7FBC02}" type="presOf" srcId="{7139772A-C36A-4399-8A55-C90F92F5218A}" destId="{DCD192A0-F5F4-4478-9A39-27469A7D53F0}" srcOrd="0" destOrd="0" presId="urn:microsoft.com/office/officeart/2018/2/layout/IconVerticalSolidList"/>
    <dgm:cxn modelId="{AEEA842E-5781-4FE4-B0A5-6D18B2889C21}" srcId="{CAE3A954-CB4A-4198-8C40-19A618BD41AB}" destId="{7F7EDB09-BAC5-4654-A084-0AD75D85AFAD}" srcOrd="0" destOrd="0" parTransId="{30CE3D3F-F6D8-4E94-9A0C-C3E817AD5FC1}" sibTransId="{DE4F209D-338F-4FA7-B73D-A816D272066D}"/>
    <dgm:cxn modelId="{1C79B540-4B35-4685-A110-8BA5E2CADD71}" type="presOf" srcId="{F050DB01-6B03-49D9-BBB1-7D0FDCFFB594}" destId="{C3C21AAF-C72A-423E-BC9A-E7F8388E9C09}" srcOrd="0" destOrd="1" presId="urn:microsoft.com/office/officeart/2018/2/layout/IconVerticalSolidList"/>
    <dgm:cxn modelId="{F7FA0761-A763-4503-AD76-846216EA3D23}" srcId="{CAE3A954-CB4A-4198-8C40-19A618BD41AB}" destId="{F050DB01-6B03-49D9-BBB1-7D0FDCFFB594}" srcOrd="1" destOrd="0" parTransId="{6357A0E1-5605-4785-A028-365DACA9B63D}" sibTransId="{1CED98BD-8E6E-491C-ABE0-714D62410D05}"/>
    <dgm:cxn modelId="{74665645-F71D-474B-AB4B-8433D976B9EE}" type="presOf" srcId="{9B41E204-1978-4C77-AFE3-3E64BF48FCD5}" destId="{9D49EA49-9663-40BD-AC5D-B36C7F570F1F}" srcOrd="0" destOrd="0" presId="urn:microsoft.com/office/officeart/2018/2/layout/IconVerticalSolidList"/>
    <dgm:cxn modelId="{AD55EE45-EE2F-42F3-BF6C-D7491CF659D3}" type="presOf" srcId="{B3FE06AC-2D5E-41A9-8E7B-B0911781E645}" destId="{DCD192A0-F5F4-4478-9A39-27469A7D53F0}" srcOrd="0" destOrd="2" presId="urn:microsoft.com/office/officeart/2018/2/layout/IconVerticalSolidList"/>
    <dgm:cxn modelId="{F3CD8146-91A4-47F2-A225-7C2FC0601DFB}" srcId="{CAE3A954-CB4A-4198-8C40-19A618BD41AB}" destId="{F2A4622E-7CDA-42C0-9D43-45126A9C5F58}" srcOrd="4" destOrd="0" parTransId="{208B5CE3-7B12-4AA5-A7FA-4AE0F908ADF8}" sibTransId="{F4BEFF30-F741-4410-AB10-3131ED7A3BC7}"/>
    <dgm:cxn modelId="{BE329E49-2F11-4A5F-82B3-7D084DAE57E4}" srcId="{CAE3A954-CB4A-4198-8C40-19A618BD41AB}" destId="{443AB705-446D-4795-BF31-2FC00BD477FA}" srcOrd="3" destOrd="0" parTransId="{E9AE37AB-EA3D-4B28-8904-2748BD2B05C5}" sibTransId="{3D93B31C-A1F0-4CCC-91C6-B6A5B8A7086E}"/>
    <dgm:cxn modelId="{D2F1C24D-C26D-42A0-8447-CE72148135A9}" srcId="{5011B032-D385-488E-A627-EC5772D6AFDC}" destId="{7139772A-C36A-4399-8A55-C90F92F5218A}" srcOrd="0" destOrd="0" parTransId="{A1A7CECD-F61F-4C0F-8D5D-63C3F7B5D7D2}" sibTransId="{B4C9BD50-26AD-42BC-896E-552429CB1A80}"/>
    <dgm:cxn modelId="{3377A852-F4ED-4084-A1EC-20CFC47A6DC5}" type="presOf" srcId="{CAE3A954-CB4A-4198-8C40-19A618BD41AB}" destId="{5C9CACA3-038C-4D2F-9D5F-2C22CD901FF8}" srcOrd="0" destOrd="0" presId="urn:microsoft.com/office/officeart/2018/2/layout/IconVerticalSolidList"/>
    <dgm:cxn modelId="{A2B0B878-229E-461B-B1DD-D5CC1DEC85FE}" srcId="{9B41E204-1978-4C77-AFE3-3E64BF48FCD5}" destId="{5011B032-D385-488E-A627-EC5772D6AFDC}" srcOrd="1" destOrd="0" parTransId="{81BEFE2C-7DDA-47A7-AC6A-9C30B341991D}" sibTransId="{20252392-166E-40ED-AFE2-0797CF3641FB}"/>
    <dgm:cxn modelId="{43EB0E7D-E680-49DF-9F47-A52A1D1C62D7}" type="presOf" srcId="{443AB705-446D-4795-BF31-2FC00BD477FA}" destId="{C3C21AAF-C72A-423E-BC9A-E7F8388E9C09}" srcOrd="0" destOrd="3" presId="urn:microsoft.com/office/officeart/2018/2/layout/IconVerticalSolidList"/>
    <dgm:cxn modelId="{F18CB07E-320C-4A57-AF73-36C5CA65C96E}" type="presOf" srcId="{7F7EDB09-BAC5-4654-A084-0AD75D85AFAD}" destId="{C3C21AAF-C72A-423E-BC9A-E7F8388E9C09}" srcOrd="0" destOrd="0" presId="urn:microsoft.com/office/officeart/2018/2/layout/IconVerticalSolidList"/>
    <dgm:cxn modelId="{6EE64D81-7A00-42AB-BFF3-B74FE5E20C30}" type="presOf" srcId="{E5F6FC28-BC32-427C-BDA3-756742B7B42D}" destId="{C3C21AAF-C72A-423E-BC9A-E7F8388E9C09}" srcOrd="0" destOrd="2" presId="urn:microsoft.com/office/officeart/2018/2/layout/IconVerticalSolidList"/>
    <dgm:cxn modelId="{1A568C93-1C7A-42AC-90D9-9F5BBEE3EC5D}" type="presOf" srcId="{5011B032-D385-488E-A627-EC5772D6AFDC}" destId="{DC103503-D557-42BB-8E2F-C7A4925BCC3E}" srcOrd="0" destOrd="0" presId="urn:microsoft.com/office/officeart/2018/2/layout/IconVerticalSolidList"/>
    <dgm:cxn modelId="{46D33AB3-FFA1-4EC4-B606-73E3F20DE554}" srcId="{9B41E204-1978-4C77-AFE3-3E64BF48FCD5}" destId="{CAE3A954-CB4A-4198-8C40-19A618BD41AB}" srcOrd="0" destOrd="0" parTransId="{F6DF124D-4190-48D1-9558-BE49C20EFC88}" sibTransId="{6183692F-23F1-47A8-ABD2-8A3B0FF0D836}"/>
    <dgm:cxn modelId="{0800EEBC-B58D-40AD-BEA7-1DE8D0780B60}" type="presOf" srcId="{F2A4622E-7CDA-42C0-9D43-45126A9C5F58}" destId="{C3C21AAF-C72A-423E-BC9A-E7F8388E9C09}" srcOrd="0" destOrd="4" presId="urn:microsoft.com/office/officeart/2018/2/layout/IconVerticalSolidList"/>
    <dgm:cxn modelId="{31C375C4-A294-4CD5-AB37-40EA47BA32DC}" srcId="{CAE3A954-CB4A-4198-8C40-19A618BD41AB}" destId="{E5F6FC28-BC32-427C-BDA3-756742B7B42D}" srcOrd="2" destOrd="0" parTransId="{D56A5495-67A1-4947-B6EF-E45CC894AD58}" sibTransId="{56EBCADE-4145-4BAA-B13F-036B601FD1CE}"/>
    <dgm:cxn modelId="{C53210F7-2B59-4792-BDCC-E3A762A3CB37}" srcId="{5011B032-D385-488E-A627-EC5772D6AFDC}" destId="{B3FE06AC-2D5E-41A9-8E7B-B0911781E645}" srcOrd="2" destOrd="0" parTransId="{AA273C1E-182E-44A5-AFA9-0C9AEE34037F}" sibTransId="{ED782D8E-05D4-4AB4-9D72-C1D80241F561}"/>
    <dgm:cxn modelId="{01722813-40FC-4F5F-92F1-C42321B99121}" type="presParOf" srcId="{9D49EA49-9663-40BD-AC5D-B36C7F570F1F}" destId="{51B32B0D-7FD3-4A9B-9C6E-10A52E9A973E}" srcOrd="0" destOrd="0" presId="urn:microsoft.com/office/officeart/2018/2/layout/IconVerticalSolidList"/>
    <dgm:cxn modelId="{AD7911A9-C66C-43A8-8167-308042ADEC6B}" type="presParOf" srcId="{51B32B0D-7FD3-4A9B-9C6E-10A52E9A973E}" destId="{44924322-471F-4463-8359-139744C6E23F}" srcOrd="0" destOrd="0" presId="urn:microsoft.com/office/officeart/2018/2/layout/IconVerticalSolidList"/>
    <dgm:cxn modelId="{7A75DA9E-F1EF-4911-BB42-816703D1701D}" type="presParOf" srcId="{51B32B0D-7FD3-4A9B-9C6E-10A52E9A973E}" destId="{982C499C-DB38-4713-A278-7A4BEABB4CAA}" srcOrd="1" destOrd="0" presId="urn:microsoft.com/office/officeart/2018/2/layout/IconVerticalSolidList"/>
    <dgm:cxn modelId="{F89C7D33-CCA8-42AA-A698-F8F4547E4F90}" type="presParOf" srcId="{51B32B0D-7FD3-4A9B-9C6E-10A52E9A973E}" destId="{FE1E5C53-9B0A-4014-B108-DFBF7D1E34EF}" srcOrd="2" destOrd="0" presId="urn:microsoft.com/office/officeart/2018/2/layout/IconVerticalSolidList"/>
    <dgm:cxn modelId="{72D36089-90A9-497F-B0E6-C9D2D57305C0}" type="presParOf" srcId="{51B32B0D-7FD3-4A9B-9C6E-10A52E9A973E}" destId="{5C9CACA3-038C-4D2F-9D5F-2C22CD901FF8}" srcOrd="3" destOrd="0" presId="urn:microsoft.com/office/officeart/2018/2/layout/IconVerticalSolidList"/>
    <dgm:cxn modelId="{88A4058C-648F-40C7-BD3B-E1BB6F33189C}" type="presParOf" srcId="{51B32B0D-7FD3-4A9B-9C6E-10A52E9A973E}" destId="{C3C21AAF-C72A-423E-BC9A-E7F8388E9C09}" srcOrd="4" destOrd="0" presId="urn:microsoft.com/office/officeart/2018/2/layout/IconVerticalSolidList"/>
    <dgm:cxn modelId="{2F2AAB0D-C302-4816-83C7-7975732A975A}" type="presParOf" srcId="{9D49EA49-9663-40BD-AC5D-B36C7F570F1F}" destId="{5AA88A46-79EA-49BB-A1B5-4FD5C239524F}" srcOrd="1" destOrd="0" presId="urn:microsoft.com/office/officeart/2018/2/layout/IconVerticalSolidList"/>
    <dgm:cxn modelId="{82E570B0-A70F-4908-9E26-3C141757120A}" type="presParOf" srcId="{9D49EA49-9663-40BD-AC5D-B36C7F570F1F}" destId="{AC396DC7-5F7A-4D15-A6B4-63465C43BBE2}" srcOrd="2" destOrd="0" presId="urn:microsoft.com/office/officeart/2018/2/layout/IconVerticalSolidList"/>
    <dgm:cxn modelId="{00358B5A-AC8A-4583-A79B-4E5BDBC879AA}" type="presParOf" srcId="{AC396DC7-5F7A-4D15-A6B4-63465C43BBE2}" destId="{F8E2A723-24E7-49CC-B85D-86A00967AB71}" srcOrd="0" destOrd="0" presId="urn:microsoft.com/office/officeart/2018/2/layout/IconVerticalSolidList"/>
    <dgm:cxn modelId="{4598665F-D364-46A4-99C2-3F082F19102E}" type="presParOf" srcId="{AC396DC7-5F7A-4D15-A6B4-63465C43BBE2}" destId="{BE246397-7338-40B2-8EF4-3653A2529C5C}" srcOrd="1" destOrd="0" presId="urn:microsoft.com/office/officeart/2018/2/layout/IconVerticalSolidList"/>
    <dgm:cxn modelId="{44C1395E-7101-46A3-9400-DDCA66C5EAF4}" type="presParOf" srcId="{AC396DC7-5F7A-4D15-A6B4-63465C43BBE2}" destId="{6888F1E9-9662-4A4D-8FDA-BC3675125763}" srcOrd="2" destOrd="0" presId="urn:microsoft.com/office/officeart/2018/2/layout/IconVerticalSolidList"/>
    <dgm:cxn modelId="{67F15BD2-A88A-4DFE-B8DE-61E4B7534CAA}" type="presParOf" srcId="{AC396DC7-5F7A-4D15-A6B4-63465C43BBE2}" destId="{DC103503-D557-42BB-8E2F-C7A4925BCC3E}" srcOrd="3" destOrd="0" presId="urn:microsoft.com/office/officeart/2018/2/layout/IconVerticalSolidList"/>
    <dgm:cxn modelId="{9801944B-E0D8-4907-B4D4-D9C36F309962}" type="presParOf" srcId="{AC396DC7-5F7A-4D15-A6B4-63465C43BBE2}" destId="{DCD192A0-F5F4-4478-9A39-27469A7D53F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24322-471F-4463-8359-139744C6E23F}">
      <dsp:nvSpPr>
        <dsp:cNvPr id="0" name=""/>
        <dsp:cNvSpPr/>
      </dsp:nvSpPr>
      <dsp:spPr>
        <a:xfrm>
          <a:off x="0" y="1086846"/>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C499C-DB38-4713-A278-7A4BEABB4CAA}">
      <dsp:nvSpPr>
        <dsp:cNvPr id="0" name=""/>
        <dsp:cNvSpPr/>
      </dsp:nvSpPr>
      <dsp:spPr>
        <a:xfrm>
          <a:off x="606962" y="1538306"/>
          <a:ext cx="1103567" cy="1103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CACA3-038C-4D2F-9D5F-2C22CD901FF8}">
      <dsp:nvSpPr>
        <dsp:cNvPr id="0" name=""/>
        <dsp:cNvSpPr/>
      </dsp:nvSpPr>
      <dsp:spPr>
        <a:xfrm>
          <a:off x="2317492" y="1086846"/>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t>Tests can be categorised as these general types: </a:t>
          </a:r>
          <a:endParaRPr lang="en-US" sz="2500" kern="1200" dirty="0"/>
        </a:p>
      </dsp:txBody>
      <dsp:txXfrm>
        <a:off x="2317492" y="1086846"/>
        <a:ext cx="5182307" cy="2006486"/>
      </dsp:txXfrm>
    </dsp:sp>
    <dsp:sp modelId="{C3C21AAF-C72A-423E-BC9A-E7F8388E9C09}">
      <dsp:nvSpPr>
        <dsp:cNvPr id="0" name=""/>
        <dsp:cNvSpPr/>
      </dsp:nvSpPr>
      <dsp:spPr>
        <a:xfrm>
          <a:off x="7499799" y="1086846"/>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Manual or Automated</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Unit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Integration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System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Acceptance Testing </a:t>
          </a:r>
          <a:endParaRPr lang="en-US" sz="1500" b="0" kern="1200" dirty="0">
            <a:latin typeface="Montserrat"/>
          </a:endParaRPr>
        </a:p>
      </dsp:txBody>
      <dsp:txXfrm>
        <a:off x="7499799" y="1086846"/>
        <a:ext cx="4016439" cy="2006486"/>
      </dsp:txXfrm>
    </dsp:sp>
    <dsp:sp modelId="{F8E2A723-24E7-49CC-B85D-86A00967AB71}">
      <dsp:nvSpPr>
        <dsp:cNvPr id="0" name=""/>
        <dsp:cNvSpPr/>
      </dsp:nvSpPr>
      <dsp:spPr>
        <a:xfrm>
          <a:off x="0" y="3594955"/>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46397-7338-40B2-8EF4-3653A2529C5C}">
      <dsp:nvSpPr>
        <dsp:cNvPr id="0" name=""/>
        <dsp:cNvSpPr/>
      </dsp:nvSpPr>
      <dsp:spPr>
        <a:xfrm>
          <a:off x="606962" y="4046414"/>
          <a:ext cx="1103567" cy="1103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03503-D557-42BB-8E2F-C7A4925BCC3E}">
      <dsp:nvSpPr>
        <dsp:cNvPr id="0" name=""/>
        <dsp:cNvSpPr/>
      </dsp:nvSpPr>
      <dsp:spPr>
        <a:xfrm>
          <a:off x="2317492" y="3594955"/>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latin typeface="Montserrat"/>
            </a:rPr>
            <a:t>Investigate Unit testing using several Python modules:</a:t>
          </a:r>
          <a:endParaRPr lang="en-US" sz="2500" kern="1200" dirty="0">
            <a:latin typeface="Montserrat"/>
          </a:endParaRPr>
        </a:p>
      </dsp:txBody>
      <dsp:txXfrm>
        <a:off x="2317492" y="3594955"/>
        <a:ext cx="5182307" cy="2006486"/>
      </dsp:txXfrm>
    </dsp:sp>
    <dsp:sp modelId="{DCD192A0-F5F4-4478-9A39-27469A7D53F0}">
      <dsp:nvSpPr>
        <dsp:cNvPr id="0" name=""/>
        <dsp:cNvSpPr/>
      </dsp:nvSpPr>
      <dsp:spPr>
        <a:xfrm>
          <a:off x="7499799" y="3594955"/>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Document Testing using </a:t>
          </a:r>
          <a:r>
            <a:rPr lang="en-GB" sz="1500" b="1" kern="1200" dirty="0" err="1">
              <a:latin typeface="Montserrat"/>
            </a:rPr>
            <a:t>doctest</a:t>
          </a:r>
          <a:endParaRPr lang="en-US" sz="1500" b="1"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unittest</a:t>
          </a: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pytest</a:t>
          </a:r>
        </a:p>
      </dsp:txBody>
      <dsp:txXfrm>
        <a:off x="7499799" y="3594955"/>
        <a:ext cx="4016439" cy="20064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testing is the process of evaluating and verifying that a software application does what it is supposed to do and matches requirements. </a:t>
            </a:r>
          </a:p>
          <a:p>
            <a:endParaRPr lang="en-GB" dirty="0"/>
          </a:p>
          <a:p>
            <a:r>
              <a:rPr lang="en-GB" dirty="0"/>
              <a:t>It is simply to confirm that it is defect free and there is no missing functionality.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894058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benefits of software testing, but the prime goal is to provide the best features and experience with no bugs or side effects. This is turn builds your reputation and enhances customer satisfaction. And leads to repeat business.</a:t>
            </a:r>
          </a:p>
          <a:p>
            <a:endParaRPr lang="en-GB" dirty="0"/>
          </a:p>
          <a:p>
            <a:r>
              <a:rPr lang="en-GB" dirty="0"/>
              <a:t>It can also lead to cost savings with early defect detection, economical fixes, fewer design changes and lower maintenance costs. Comprehensive testing can also lead to better quality code with lower failure.</a:t>
            </a:r>
          </a:p>
          <a:p>
            <a:endParaRPr lang="en-GB" dirty="0"/>
          </a:p>
          <a:p>
            <a:r>
              <a:rPr lang="en-GB" dirty="0"/>
              <a:t>In this digital web enabled world, safety and security is so important. Think about buying goods online, sharing personal details, or critical infrastructure and services. Testing can improve security against hackers, malicious attacks and thefts. It can even save lives by ensuring the software in the aviation world works correctly.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634735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err="1"/>
              <a:t>doctest</a:t>
            </a:r>
            <a:r>
              <a:rPr lang="en-GB" dirty="0"/>
              <a:t> module to do </a:t>
            </a:r>
            <a:r>
              <a:rPr lang="en-GB" dirty="0" err="1"/>
              <a:t>DocString</a:t>
            </a:r>
            <a:r>
              <a:rPr lang="en-GB" dirty="0"/>
              <a:t> testing, and the </a:t>
            </a:r>
            <a:r>
              <a:rPr lang="en-GB" b="1" dirty="0" err="1"/>
              <a:t>unittest</a:t>
            </a:r>
            <a:r>
              <a:rPr lang="en-GB" dirty="0"/>
              <a:t> and </a:t>
            </a:r>
            <a:r>
              <a:rPr lang="en-GB" b="1" dirty="0" err="1"/>
              <a:t>pytest</a:t>
            </a:r>
            <a:r>
              <a:rPr lang="en-GB" dirty="0"/>
              <a:t> modules to perform automated unit testing.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25410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1320365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11227229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69.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69.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69.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69.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1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image" Target="../media/image69.png"/><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6.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69.pn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7.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image" Target="../media/image69.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8.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7.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95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85.xml"/><Relationship Id="rId4" Type="http://schemas.openxmlformats.org/officeDocument/2006/relationships/hyperlink" Target="https://www.appsierra.com/blog/software-failures-due-to-lack-of-testing?utm_source=chatgpt.com"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120.emf"/></Relationships>
</file>

<file path=ppt/slides/_rels/slide7.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13 – Testing</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1952071216"/>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13: Testing</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endParaRPr lang="en-GB" sz="1800" baseline="0" dirty="0">
                        <a:solidFill>
                          <a:schemeClr val="bg1">
                            <a:lumMod val="50000"/>
                          </a:schemeClr>
                        </a:solidFill>
                      </a:endParaRP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endParaRPr lang="en-GB" sz="1800" baseline="0" dirty="0">
                        <a:solidFill>
                          <a:schemeClr val="bg1">
                            <a:lumMod val="65000"/>
                          </a:schemeClr>
                        </a:solidFill>
                      </a:endParaRP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Explain the purpose of software testing and identify key testing types.</a:t>
            </a:r>
          </a:p>
          <a:p>
            <a:pPr marL="285750" indent="-285750">
              <a:buFont typeface="Arial" panose="020B0604020202020204" pitchFamily="34" charset="0"/>
              <a:buChar char="•"/>
            </a:pPr>
            <a:r>
              <a:rPr lang="en-GB" sz="1600" dirty="0"/>
              <a:t>Distinguish between manual and automated testing approaches.</a:t>
            </a:r>
          </a:p>
          <a:p>
            <a:pPr marL="285750" indent="-285750">
              <a:buFont typeface="Arial" panose="020B0604020202020204" pitchFamily="34" charset="0"/>
              <a:buChar char="•"/>
            </a:pPr>
            <a:r>
              <a:rPr lang="en-GB" sz="1600" dirty="0"/>
              <a:t>Develop a simple Python calculator app and apply basic testing principles.</a:t>
            </a:r>
          </a:p>
          <a:p>
            <a:pPr marL="285750" indent="-285750">
              <a:buFont typeface="Arial" panose="020B0604020202020204" pitchFamily="34" charset="0"/>
              <a:buChar char="•"/>
            </a:pPr>
            <a:r>
              <a:rPr lang="en-GB" sz="1600" dirty="0"/>
              <a:t>Write and test docstrings, including automated </a:t>
            </a:r>
            <a:r>
              <a:rPr lang="en-GB" sz="1600" dirty="0" err="1"/>
              <a:t>doctest</a:t>
            </a:r>
            <a:r>
              <a:rPr lang="en-GB" sz="1600" dirty="0"/>
              <a:t> execution.</a:t>
            </a:r>
          </a:p>
          <a:p>
            <a:pPr marL="285750" indent="-285750">
              <a:buFont typeface="Arial" panose="020B0604020202020204" pitchFamily="34" charset="0"/>
              <a:buChar char="•"/>
            </a:pPr>
            <a:r>
              <a:rPr lang="en-GB" sz="1600" dirty="0"/>
              <a:t>Use assertions and structured unit tests to verify code behaviour.</a:t>
            </a:r>
          </a:p>
          <a:p>
            <a:pPr marL="285750" indent="-285750">
              <a:buFont typeface="Arial" panose="020B0604020202020204" pitchFamily="34" charset="0"/>
              <a:buChar char="•"/>
            </a:pPr>
            <a:r>
              <a:rPr lang="en-GB" sz="1600" dirty="0"/>
              <a:t>Run and manage test scripts with Python test runners.</a:t>
            </a:r>
          </a:p>
          <a:p>
            <a:pPr marL="285750" indent="-285750">
              <a:buFont typeface="Arial" panose="020B0604020202020204" pitchFamily="34" charset="0"/>
              <a:buChar char="•"/>
            </a:pPr>
            <a:r>
              <a:rPr lang="en-GB" sz="1600" dirty="0"/>
              <a:t>Create and execute tests using </a:t>
            </a:r>
            <a:r>
              <a:rPr lang="en-GB" sz="1600" dirty="0" err="1"/>
              <a:t>Pytest</a:t>
            </a:r>
            <a:r>
              <a:rPr lang="en-GB" sz="1600" dirty="0"/>
              <a:t> and interpret its output.</a:t>
            </a:r>
          </a:p>
        </p:txBody>
      </p:sp>
      <p:pic>
        <p:nvPicPr>
          <p:cNvPr id="8" name="Picture 7" descr="A person in a lab coat holding test tubes&#10;&#10;AI-generated content may be incorrect.">
            <a:extLst>
              <a:ext uri="{FF2B5EF4-FFF2-40B4-BE49-F238E27FC236}">
                <a16:creationId xmlns:a16="http://schemas.microsoft.com/office/drawing/2014/main" id="{66BD6DDC-C496-553A-42D0-788D9961B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578" y="4114800"/>
            <a:ext cx="3482138" cy="283754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7EC2C-5570-EC8D-547F-B685F495F2E3}"/>
              </a:ext>
            </a:extLst>
          </p:cNvPr>
          <p:cNvSpPr>
            <a:spLocks noGrp="1"/>
          </p:cNvSpPr>
          <p:nvPr>
            <p:ph type="ctrTitle"/>
          </p:nvPr>
        </p:nvSpPr>
        <p:spPr/>
        <p:txBody>
          <a:bodyPr/>
          <a:lstStyle/>
          <a:p>
            <a:r>
              <a:rPr lang="en-GB" dirty="0"/>
              <a:t>What is Software Testing?</a:t>
            </a:r>
          </a:p>
        </p:txBody>
      </p:sp>
      <p:sp>
        <p:nvSpPr>
          <p:cNvPr id="4" name="Text Placeholder 3">
            <a:extLst>
              <a:ext uri="{FF2B5EF4-FFF2-40B4-BE49-F238E27FC236}">
                <a16:creationId xmlns:a16="http://schemas.microsoft.com/office/drawing/2014/main" id="{8619C065-D9D7-DD01-A79A-73FB88EEEC1C}"/>
              </a:ext>
            </a:extLst>
          </p:cNvPr>
          <p:cNvSpPr>
            <a:spLocks noGrp="1"/>
          </p:cNvSpPr>
          <p:nvPr>
            <p:ph type="body" sz="quarter" idx="14"/>
          </p:nvPr>
        </p:nvSpPr>
        <p:spPr/>
        <p:txBody>
          <a:bodyPr/>
          <a:lstStyle/>
          <a:p>
            <a:r>
              <a:rPr lang="en-GB" b="1" dirty="0"/>
              <a:t>Checks whether the Application meets the expected  requirements</a:t>
            </a:r>
          </a:p>
          <a:p>
            <a:pPr marL="285750" indent="-285750">
              <a:buFont typeface="Arial" panose="020B0604020202020204" pitchFamily="34" charset="0"/>
              <a:buChar char="•"/>
            </a:pPr>
            <a:r>
              <a:rPr lang="en-GB" dirty="0"/>
              <a:t>Check for </a:t>
            </a:r>
            <a:r>
              <a:rPr lang="en-GB" b="1" dirty="0"/>
              <a:t>Functional</a:t>
            </a:r>
            <a:r>
              <a:rPr lang="en-GB" dirty="0"/>
              <a:t> requirements (When I click this button, an email is sent).</a:t>
            </a:r>
          </a:p>
          <a:p>
            <a:pPr marL="285750" indent="-285750">
              <a:buFont typeface="Arial" panose="020B0604020202020204" pitchFamily="34" charset="0"/>
              <a:buChar char="•"/>
            </a:pPr>
            <a:r>
              <a:rPr lang="en-GB" dirty="0"/>
              <a:t>Check for </a:t>
            </a:r>
            <a:r>
              <a:rPr lang="en-GB" b="1" dirty="0"/>
              <a:t>Non-Functional</a:t>
            </a:r>
            <a:r>
              <a:rPr lang="en-GB" dirty="0"/>
              <a:t> requirements (email is sent within 1 seconds and in a secure way).</a:t>
            </a:r>
          </a:p>
          <a:p>
            <a:r>
              <a:rPr lang="en-GB" b="1" dirty="0"/>
              <a:t>Program code and logic is error free</a:t>
            </a:r>
          </a:p>
          <a:p>
            <a:pPr marL="285750" indent="-285750">
              <a:buFont typeface="Arial" panose="020B0604020202020204" pitchFamily="34" charset="0"/>
              <a:buChar char="•"/>
            </a:pPr>
            <a:r>
              <a:rPr lang="en-GB" dirty="0"/>
              <a:t>Logical errors.</a:t>
            </a:r>
          </a:p>
          <a:p>
            <a:pPr marL="285750" indent="-285750">
              <a:buFont typeface="Arial" panose="020B0604020202020204" pitchFamily="34" charset="0"/>
              <a:buChar char="•"/>
            </a:pPr>
            <a:r>
              <a:rPr lang="en-GB" dirty="0"/>
              <a:t>Arithmetic calculations…</a:t>
            </a:r>
          </a:p>
          <a:p>
            <a:r>
              <a:rPr lang="en-GB" b="1" dirty="0"/>
              <a:t>Application errors</a:t>
            </a:r>
          </a:p>
          <a:p>
            <a:pPr marL="285750" indent="-285750">
              <a:buFont typeface="Arial" panose="020B0604020202020204" pitchFamily="34" charset="0"/>
              <a:buChar char="•"/>
            </a:pPr>
            <a:r>
              <a:rPr lang="en-GB" dirty="0"/>
              <a:t>Different modules work well together.</a:t>
            </a:r>
          </a:p>
          <a:p>
            <a:pPr marL="285750" indent="-285750">
              <a:buFont typeface="Arial" panose="020B0604020202020204" pitchFamily="34" charset="0"/>
              <a:buChar char="•"/>
            </a:pPr>
            <a:r>
              <a:rPr lang="en-GB" dirty="0"/>
              <a:t>System as a whole works.</a:t>
            </a:r>
          </a:p>
          <a:p>
            <a:pPr marL="285750" indent="-285750">
              <a:buFont typeface="Arial" panose="020B0604020202020204" pitchFamily="34" charset="0"/>
              <a:buChar char="•"/>
            </a:pPr>
            <a:r>
              <a:rPr lang="en-GB" dirty="0"/>
              <a:t>Works on the client system.</a:t>
            </a:r>
          </a:p>
          <a:p>
            <a:endParaRPr lang="en-GB" dirty="0"/>
          </a:p>
        </p:txBody>
      </p:sp>
    </p:spTree>
    <p:extLst>
      <p:ext uri="{BB962C8B-B14F-4D97-AF65-F5344CB8AC3E}">
        <p14:creationId xmlns:p14="http://schemas.microsoft.com/office/powerpoint/2010/main" val="184097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D8AC-D372-A26F-A5F9-BFEC85231FDB}"/>
              </a:ext>
            </a:extLst>
          </p:cNvPr>
          <p:cNvSpPr>
            <a:spLocks noGrp="1"/>
          </p:cNvSpPr>
          <p:nvPr>
            <p:ph type="ctrTitle"/>
          </p:nvPr>
        </p:nvSpPr>
        <p:spPr/>
        <p:txBody>
          <a:bodyPr/>
          <a:lstStyle/>
          <a:p>
            <a:r>
              <a:rPr lang="en-GB" dirty="0"/>
              <a:t>Why is Software Testing so Important?</a:t>
            </a:r>
          </a:p>
        </p:txBody>
      </p:sp>
      <p:pic>
        <p:nvPicPr>
          <p:cNvPr id="12" name="Content Placeholder 11" descr="A silhouette of a plane with a yellow star in the background&#10;&#10;AI-generated content may be incorrect.">
            <a:extLst>
              <a:ext uri="{FF2B5EF4-FFF2-40B4-BE49-F238E27FC236}">
                <a16:creationId xmlns:a16="http://schemas.microsoft.com/office/drawing/2014/main" id="{6E1BBFFC-2101-9A83-3D50-A4790AAF549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98498" y="2053453"/>
            <a:ext cx="7470142" cy="1106308"/>
          </a:xfrm>
        </p:spPr>
      </p:pic>
      <p:sp>
        <p:nvSpPr>
          <p:cNvPr id="6" name="Text Placeholder 5">
            <a:extLst>
              <a:ext uri="{FF2B5EF4-FFF2-40B4-BE49-F238E27FC236}">
                <a16:creationId xmlns:a16="http://schemas.microsoft.com/office/drawing/2014/main" id="{D9FEF447-CB3A-50FF-4C63-AE023C9C25F9}"/>
              </a:ext>
            </a:extLst>
          </p:cNvPr>
          <p:cNvSpPr>
            <a:spLocks noGrp="1"/>
          </p:cNvSpPr>
          <p:nvPr>
            <p:ph type="body" sz="quarter" idx="14"/>
          </p:nvPr>
        </p:nvSpPr>
        <p:spPr>
          <a:xfrm>
            <a:off x="698498" y="3302001"/>
            <a:ext cx="4925061" cy="1943100"/>
          </a:xfrm>
        </p:spPr>
        <p:txBody>
          <a:bodyPr/>
          <a:lstStyle/>
          <a:p>
            <a:r>
              <a:rPr lang="en-GB" b="1" dirty="0"/>
              <a:t>Testing helps to solve problems early because:</a:t>
            </a:r>
          </a:p>
          <a:p>
            <a:pPr marL="285750" indent="-285750">
              <a:buFont typeface="Arial" panose="020B0604020202020204" pitchFamily="34" charset="0"/>
              <a:buChar char="•"/>
            </a:pPr>
            <a:r>
              <a:rPr lang="en-GB" dirty="0"/>
              <a:t>Bugs are expensive to fix in production</a:t>
            </a:r>
          </a:p>
          <a:p>
            <a:pPr marL="285750" indent="-285750">
              <a:buFont typeface="Arial" panose="020B0604020202020204" pitchFamily="34" charset="0"/>
              <a:buChar char="•"/>
            </a:pPr>
            <a:r>
              <a:rPr lang="en-GB" dirty="0"/>
              <a:t>Lives could be affected (Airline, transport)</a:t>
            </a:r>
          </a:p>
          <a:p>
            <a:pPr marL="285750" indent="-285750">
              <a:buFont typeface="Arial" panose="020B0604020202020204" pitchFamily="34" charset="0"/>
              <a:buChar char="•"/>
            </a:pPr>
            <a:r>
              <a:rPr lang="en-GB" dirty="0"/>
              <a:t>Reputation could be affected</a:t>
            </a:r>
          </a:p>
          <a:p>
            <a:pPr marL="285750" indent="-285750">
              <a:buFont typeface="Arial" panose="020B0604020202020204" pitchFamily="34" charset="0"/>
              <a:buChar char="•"/>
            </a:pPr>
            <a:r>
              <a:rPr lang="en-GB" dirty="0"/>
              <a:t>Performance and security are critical</a:t>
            </a:r>
          </a:p>
        </p:txBody>
      </p:sp>
      <p:sp>
        <p:nvSpPr>
          <p:cNvPr id="9" name="Text Placeholder 8">
            <a:extLst>
              <a:ext uri="{FF2B5EF4-FFF2-40B4-BE49-F238E27FC236}">
                <a16:creationId xmlns:a16="http://schemas.microsoft.com/office/drawing/2014/main" id="{AA472BF6-10CA-8A67-DE46-CD724E7FE069}"/>
              </a:ext>
            </a:extLst>
          </p:cNvPr>
          <p:cNvSpPr>
            <a:spLocks noGrp="1"/>
          </p:cNvSpPr>
          <p:nvPr>
            <p:ph type="body" sz="quarter" idx="17"/>
          </p:nvPr>
        </p:nvSpPr>
        <p:spPr>
          <a:xfrm>
            <a:off x="6350001" y="3302000"/>
            <a:ext cx="5758712" cy="2275839"/>
          </a:xfrm>
        </p:spPr>
        <p:txBody>
          <a:bodyPr/>
          <a:lstStyle/>
          <a:p>
            <a:r>
              <a:rPr lang="en-GB" b="1" dirty="0"/>
              <a:t>Examples of disasters caused by not testing:</a:t>
            </a:r>
          </a:p>
          <a:p>
            <a:r>
              <a:rPr lang="en-GB" b="1" dirty="0">
                <a:hlinkClick r:id="rId4"/>
              </a:rPr>
              <a:t>https://dzone.com/articles/the-biggest-software-failures-in-recent-years</a:t>
            </a:r>
          </a:p>
          <a:p>
            <a:r>
              <a:rPr lang="en-GB" b="1" dirty="0">
                <a:hlinkClick r:id="rId4"/>
              </a:rPr>
              <a:t>https://www.appsierra.com/blog/software-failures-due-to-lack-of-testing?utm_source=chatgpt.com</a:t>
            </a:r>
            <a:endParaRPr lang="en-GB" b="1" dirty="0"/>
          </a:p>
          <a:p>
            <a:endParaRPr lang="en-GB" dirty="0"/>
          </a:p>
        </p:txBody>
      </p:sp>
      <p:sp>
        <p:nvSpPr>
          <p:cNvPr id="4" name="Slide Number Placeholder 3">
            <a:extLst>
              <a:ext uri="{FF2B5EF4-FFF2-40B4-BE49-F238E27FC236}">
                <a16:creationId xmlns:a16="http://schemas.microsoft.com/office/drawing/2014/main" id="{8298FE5C-73A3-44B0-82A1-061FDA6D2720}"/>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806593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ext Placeholder 3">
            <a:extLst>
              <a:ext uri="{FF2B5EF4-FFF2-40B4-BE49-F238E27FC236}">
                <a16:creationId xmlns:a16="http://schemas.microsoft.com/office/drawing/2014/main" id="{356BA05F-55DD-5187-FF04-FEEF21C3EE46}"/>
              </a:ext>
            </a:extLst>
          </p:cNvPr>
          <p:cNvGraphicFramePr/>
          <p:nvPr/>
        </p:nvGraphicFramePr>
        <p:xfrm>
          <a:off x="337881" y="84856"/>
          <a:ext cx="11516239" cy="6688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9">
            <a:extLst>
              <a:ext uri="{FF2B5EF4-FFF2-40B4-BE49-F238E27FC236}">
                <a16:creationId xmlns:a16="http://schemas.microsoft.com/office/drawing/2014/main" id="{370F7040-48FD-203C-42A7-9B83ECD0D563}"/>
              </a:ext>
            </a:extLst>
          </p:cNvPr>
          <p:cNvSpPr>
            <a:spLocks noGrp="1"/>
          </p:cNvSpPr>
          <p:nvPr>
            <p:ph type="ctrTitle"/>
          </p:nvPr>
        </p:nvSpPr>
        <p:spPr/>
        <p:txBody>
          <a:bodyPr/>
          <a:lstStyle/>
          <a:p>
            <a:r>
              <a:rPr lang="en-GB" dirty="0"/>
              <a:t>What are the different types of test?</a:t>
            </a:r>
          </a:p>
        </p:txBody>
      </p:sp>
      <p:sp>
        <p:nvSpPr>
          <p:cNvPr id="9" name="Slide Number Placeholder 8">
            <a:extLst>
              <a:ext uri="{FF2B5EF4-FFF2-40B4-BE49-F238E27FC236}">
                <a16:creationId xmlns:a16="http://schemas.microsoft.com/office/drawing/2014/main" id="{E2AE5B05-51EC-ACCD-C29A-14675DE5CF9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Tree>
    <p:extLst>
      <p:ext uri="{BB962C8B-B14F-4D97-AF65-F5344CB8AC3E}">
        <p14:creationId xmlns:p14="http://schemas.microsoft.com/office/powerpoint/2010/main" val="421414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B05A8C-5FAE-FFFF-2FFB-CE774771DB45}"/>
              </a:ext>
            </a:extLst>
          </p:cNvPr>
          <p:cNvSpPr>
            <a:spLocks noGrp="1"/>
          </p:cNvSpPr>
          <p:nvPr>
            <p:ph type="ctrTitle"/>
          </p:nvPr>
        </p:nvSpPr>
        <p:spPr/>
        <p:txBody>
          <a:bodyPr/>
          <a:lstStyle/>
          <a:p>
            <a:r>
              <a:rPr lang="en-GB" dirty="0"/>
              <a:t>Manual or Automated tests</a:t>
            </a:r>
          </a:p>
        </p:txBody>
      </p:sp>
      <p:sp>
        <p:nvSpPr>
          <p:cNvPr id="8" name="Text Placeholder 7">
            <a:extLst>
              <a:ext uri="{FF2B5EF4-FFF2-40B4-BE49-F238E27FC236}">
                <a16:creationId xmlns:a16="http://schemas.microsoft.com/office/drawing/2014/main" id="{7B8787F0-2128-3563-7053-6FC4A3147458}"/>
              </a:ext>
            </a:extLst>
          </p:cNvPr>
          <p:cNvSpPr>
            <a:spLocks noGrp="1"/>
          </p:cNvSpPr>
          <p:nvPr>
            <p:ph type="body" sz="quarter" idx="13"/>
          </p:nvPr>
        </p:nvSpPr>
        <p:spPr/>
        <p:txBody>
          <a:bodyPr/>
          <a:lstStyle/>
          <a:p>
            <a:r>
              <a:rPr lang="en-GB" b="1" dirty="0"/>
              <a:t>Manual testing</a:t>
            </a:r>
            <a:endParaRPr lang="en-US" dirty="0"/>
          </a:p>
          <a:p>
            <a:pPr marL="285750" lvl="0" indent="-285750" fontAlgn="base">
              <a:buFont typeface="Arial" panose="020B0604020202020204" pitchFamily="34" charset="0"/>
              <a:buChar char="•"/>
              <a:tabLst>
                <a:tab pos="457200" algn="l"/>
              </a:tabLst>
            </a:pPr>
            <a:r>
              <a:rPr lang="en-GB" dirty="0">
                <a:cs typeface="Times New Roman"/>
              </a:rPr>
              <a:t>Can NOT be designed and performed by anyone</a:t>
            </a:r>
          </a:p>
          <a:p>
            <a:pPr marL="285750" lvl="0" indent="-285750" fontAlgn="base">
              <a:buFont typeface="Arial" panose="020B0604020202020204" pitchFamily="34" charset="0"/>
              <a:buChar char="•"/>
              <a:tabLst>
                <a:tab pos="457200" algn="l"/>
              </a:tabLst>
            </a:pPr>
            <a:r>
              <a:rPr lang="en-GB" dirty="0">
                <a:cs typeface="Times New Roman"/>
              </a:rPr>
              <a:t>Requires deep analysis of the requirements and specialised knowledge</a:t>
            </a:r>
          </a:p>
          <a:p>
            <a:pPr marL="285750" indent="-285750" fontAlgn="base">
              <a:buFont typeface="Arial" panose="020B0604020202020204" pitchFamily="34" charset="0"/>
              <a:buChar char="•"/>
              <a:tabLst>
                <a:tab pos="457200" algn="l"/>
              </a:tabLst>
            </a:pPr>
            <a:r>
              <a:rPr lang="en-GB" dirty="0">
                <a:cs typeface="Times New Roman"/>
              </a:rPr>
              <a:t>Exploratory testing</a:t>
            </a:r>
          </a:p>
          <a:p>
            <a:r>
              <a:rPr lang="en-GB" b="1" dirty="0"/>
              <a:t>Automated testing</a:t>
            </a:r>
          </a:p>
          <a:p>
            <a:pPr marL="285750" indent="-285750">
              <a:buFont typeface="Arial" panose="020B0604020202020204" pitchFamily="34" charset="0"/>
              <a:buChar char="•"/>
            </a:pPr>
            <a:r>
              <a:rPr lang="en-GB" dirty="0">
                <a:ea typeface="Times New Roman" panose="02020603050405020304" pitchFamily="18" charset="0"/>
                <a:cs typeface="Times New Roman"/>
              </a:rPr>
              <a:t>Manually checking code may not be possible. For example, when testing:</a:t>
            </a:r>
            <a:endParaRPr lang="en-GB" dirty="0">
              <a:ea typeface="Times New Roman" panose="02020603050405020304" pitchFamily="18" charset="0"/>
              <a:cs typeface="Times New Roman" panose="02020603050405020304" pitchFamily="18" charset="0"/>
            </a:endParaRPr>
          </a:p>
          <a:p>
            <a:pPr marL="971550" lvl="1" indent="-285750"/>
            <a:r>
              <a:rPr lang="en-GB" dirty="0">
                <a:ea typeface="Times New Roman" panose="02020603050405020304" pitchFamily="18" charset="0"/>
                <a:cs typeface="Times New Roman" panose="02020603050405020304" pitchFamily="18" charset="0"/>
              </a:rPr>
              <a:t>P</a:t>
            </a:r>
            <a:r>
              <a:rPr lang="en-GB" dirty="0">
                <a:ea typeface="Times New Roman" panose="02020603050405020304" pitchFamily="18" charset="0"/>
                <a:cs typeface="Times New Roman"/>
              </a:rPr>
              <a:t>erformance, Parallel execution</a:t>
            </a:r>
          </a:p>
          <a:p>
            <a:pPr marL="971550" lvl="1" indent="-285750"/>
            <a:r>
              <a:rPr lang="en-GB" dirty="0">
                <a:ea typeface="Times New Roman" panose="02020603050405020304" pitchFamily="18" charset="0"/>
                <a:cs typeface="Times New Roman"/>
              </a:rPr>
              <a:t>Load tests, Penetration tests…</a:t>
            </a:r>
          </a:p>
          <a:p>
            <a:pPr marL="285750" indent="-285750">
              <a:buFont typeface="Arial" panose="020B0604020202020204" pitchFamily="34" charset="0"/>
              <a:buChar char="•"/>
            </a:pPr>
            <a:r>
              <a:rPr lang="en-GB" b="1" dirty="0">
                <a:ea typeface="Times New Roman" panose="02020603050405020304" pitchFamily="18" charset="0"/>
                <a:cs typeface="Times New Roman"/>
              </a:rPr>
              <a:t>Unit testing </a:t>
            </a:r>
            <a:r>
              <a:rPr lang="en-GB" dirty="0">
                <a:ea typeface="Times New Roman" panose="02020603050405020304" pitchFamily="18" charset="0"/>
                <a:cs typeface="Times New Roman"/>
              </a:rPr>
              <a:t>is often used to test code</a:t>
            </a:r>
          </a:p>
          <a:p>
            <a:pPr marL="285750" indent="-285750">
              <a:buFont typeface="Arial" panose="020B0604020202020204" pitchFamily="34" charset="0"/>
              <a:buChar char="•"/>
            </a:pPr>
            <a:r>
              <a:rPr lang="en-GB" dirty="0">
                <a:ea typeface="Times New Roman" panose="02020603050405020304" pitchFamily="18" charset="0"/>
                <a:cs typeface="Times New Roman"/>
              </a:rPr>
              <a:t>It is the duty of the coder to write these</a:t>
            </a:r>
          </a:p>
          <a:p>
            <a:endParaRPr lang="en-GB" dirty="0"/>
          </a:p>
        </p:txBody>
      </p:sp>
      <p:sp>
        <p:nvSpPr>
          <p:cNvPr id="7" name="Content Placeholder 6">
            <a:extLst>
              <a:ext uri="{FF2B5EF4-FFF2-40B4-BE49-F238E27FC236}">
                <a16:creationId xmlns:a16="http://schemas.microsoft.com/office/drawing/2014/main" id="{5B284605-9BB5-3F26-4119-BD1DF0FD1FF8}"/>
              </a:ext>
            </a:extLst>
          </p:cNvPr>
          <p:cNvSpPr>
            <a:spLocks noGrp="1"/>
          </p:cNvSpPr>
          <p:nvPr>
            <p:ph sz="quarter" idx="4"/>
          </p:nvPr>
        </p:nvSpPr>
        <p:spPr/>
        <p:txBody>
          <a:bodyPr/>
          <a:lstStyle/>
          <a:p>
            <a:endParaRPr lang="en-GB" dirty="0"/>
          </a:p>
        </p:txBody>
      </p:sp>
      <p:sp>
        <p:nvSpPr>
          <p:cNvPr id="5" name="Slide Number Placeholder 4">
            <a:extLst>
              <a:ext uri="{FF2B5EF4-FFF2-40B4-BE49-F238E27FC236}">
                <a16:creationId xmlns:a16="http://schemas.microsoft.com/office/drawing/2014/main" id="{54C74319-89D2-6CE5-3337-B36BD243C8E8}"/>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9" name="Picture 8">
            <a:extLst>
              <a:ext uri="{FF2B5EF4-FFF2-40B4-BE49-F238E27FC236}">
                <a16:creationId xmlns:a16="http://schemas.microsoft.com/office/drawing/2014/main" id="{F3D00053-F5CD-40C2-7044-C1C1D076D963}"/>
              </a:ext>
            </a:extLst>
          </p:cNvPr>
          <p:cNvPicPr>
            <a:picLocks noChangeAspect="1"/>
          </p:cNvPicPr>
          <p:nvPr/>
        </p:nvPicPr>
        <p:blipFill>
          <a:blip r:embed="rId3"/>
          <a:stretch>
            <a:fillRect/>
          </a:stretch>
        </p:blipFill>
        <p:spPr>
          <a:xfrm>
            <a:off x="7472946" y="4097392"/>
            <a:ext cx="3585948" cy="2406560"/>
          </a:xfrm>
          <a:prstGeom prst="rect">
            <a:avLst/>
          </a:prstGeom>
          <a:effectLst>
            <a:softEdge rad="88900"/>
          </a:effectLst>
        </p:spPr>
      </p:pic>
      <p:pic>
        <p:nvPicPr>
          <p:cNvPr id="10" name="Picture 9">
            <a:extLst>
              <a:ext uri="{FF2B5EF4-FFF2-40B4-BE49-F238E27FC236}">
                <a16:creationId xmlns:a16="http://schemas.microsoft.com/office/drawing/2014/main" id="{B4EAFAD4-6CB9-23F4-0E6D-47F78664EB57}"/>
              </a:ext>
            </a:extLst>
          </p:cNvPr>
          <p:cNvPicPr>
            <a:picLocks noChangeAspect="1"/>
          </p:cNvPicPr>
          <p:nvPr/>
        </p:nvPicPr>
        <p:blipFill>
          <a:blip r:embed="rId4"/>
          <a:stretch>
            <a:fillRect/>
          </a:stretch>
        </p:blipFill>
        <p:spPr>
          <a:xfrm>
            <a:off x="7472946" y="1676211"/>
            <a:ext cx="3585948" cy="2364284"/>
          </a:xfrm>
          <a:prstGeom prst="rect">
            <a:avLst/>
          </a:prstGeom>
          <a:effectLst>
            <a:softEdge rad="88900"/>
          </a:effectLst>
        </p:spPr>
      </p:pic>
    </p:spTree>
    <p:extLst>
      <p:ext uri="{BB962C8B-B14F-4D97-AF65-F5344CB8AC3E}">
        <p14:creationId xmlns:p14="http://schemas.microsoft.com/office/powerpoint/2010/main" val="3716614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FA496C-E5AA-8145-93C3-C9105214CF66}"/>
              </a:ext>
            </a:extLst>
          </p:cNvPr>
          <p:cNvSpPr>
            <a:spLocks noGrp="1"/>
          </p:cNvSpPr>
          <p:nvPr>
            <p:ph type="ctrTitle"/>
          </p:nvPr>
        </p:nvSpPr>
        <p:spPr/>
        <p:txBody>
          <a:bodyPr/>
          <a:lstStyle/>
          <a:p>
            <a:r>
              <a:rPr lang="en-GB" dirty="0"/>
              <a:t>Example – a Simple Calculator App</a:t>
            </a:r>
          </a:p>
        </p:txBody>
      </p:sp>
      <p:sp>
        <p:nvSpPr>
          <p:cNvPr id="7" name="Text Placeholder 6">
            <a:extLst>
              <a:ext uri="{FF2B5EF4-FFF2-40B4-BE49-F238E27FC236}">
                <a16:creationId xmlns:a16="http://schemas.microsoft.com/office/drawing/2014/main" id="{CBDFB8F7-7561-0DB7-48B9-3082EEDC30C8}"/>
              </a:ext>
            </a:extLst>
          </p:cNvPr>
          <p:cNvSpPr>
            <a:spLocks noGrp="1"/>
          </p:cNvSpPr>
          <p:nvPr>
            <p:ph type="body" sz="quarter" idx="13"/>
          </p:nvPr>
        </p:nvSpPr>
        <p:spPr/>
        <p:txBody>
          <a:bodyPr/>
          <a:lstStyle/>
          <a:p>
            <a:r>
              <a:rPr lang="en-GB" b="1" dirty="0"/>
              <a:t>Demonstration</a:t>
            </a:r>
          </a:p>
          <a:p>
            <a:pPr marL="285750" indent="-285750">
              <a:buFont typeface="Arial" panose="020B0604020202020204" pitchFamily="34" charset="0"/>
              <a:buChar char="•"/>
            </a:pPr>
            <a:r>
              <a:rPr lang="en-GB" dirty="0"/>
              <a:t>Create a new Package called calculator.</a:t>
            </a:r>
          </a:p>
          <a:p>
            <a:pPr marL="285750" lvl="1" indent="-285750"/>
            <a:r>
              <a:rPr lang="en-GB" dirty="0"/>
              <a:t>Notice the __init__.py file.</a:t>
            </a:r>
          </a:p>
          <a:p>
            <a:pPr marL="285750" indent="-285750">
              <a:buFont typeface="Arial" panose="020B0604020202020204" pitchFamily="34" charset="0"/>
              <a:buChar char="•"/>
            </a:pPr>
            <a:r>
              <a:rPr lang="en-GB" dirty="0"/>
              <a:t>Create a new script called demo_calc.py.</a:t>
            </a:r>
          </a:p>
          <a:p>
            <a:pPr marL="285750" lvl="1" indent="-285750"/>
            <a:r>
              <a:rPr lang="en-GB" dirty="0"/>
              <a:t>Define add, multiply and divide functions.</a:t>
            </a:r>
          </a:p>
          <a:p>
            <a:pPr marL="285750" lvl="1" indent="-285750"/>
            <a:r>
              <a:rPr lang="en-GB" dirty="0"/>
              <a:t>Add and multiply functions should allow multiple parameters.</a:t>
            </a:r>
          </a:p>
          <a:p>
            <a:pPr marL="285750" lvl="1" indent="-285750"/>
            <a:r>
              <a:rPr lang="en-GB" dirty="0"/>
              <a:t>Define main() function to call functions.</a:t>
            </a:r>
          </a:p>
          <a:p>
            <a:endParaRPr lang="en-GB" dirty="0">
              <a:solidFill>
                <a:srgbClr val="000000"/>
              </a:solidFill>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2501E44C-444B-623F-000D-FCB501CFC73A}"/>
              </a:ext>
            </a:extLst>
          </p:cNvPr>
          <p:cNvSpPr>
            <a:spLocks noGrp="1"/>
          </p:cNvSpPr>
          <p:nvPr>
            <p:ph type="sldNum" sz="quarter" idx="12"/>
          </p:nvPr>
        </p:nvSpPr>
        <p:spPr/>
        <p:txBody>
          <a:bodyPr/>
          <a:lstStyle/>
          <a:p>
            <a:fld id="{F3469444-D02B-D446-9CF8-19DEDDE073D1}" type="slidenum">
              <a:rPr lang="en-US" smtClean="0"/>
              <a:pPr/>
              <a:t>7</a:t>
            </a:fld>
            <a:endParaRPr lang="en-US" dirty="0"/>
          </a:p>
        </p:txBody>
      </p:sp>
      <p:grpSp>
        <p:nvGrpSpPr>
          <p:cNvPr id="8" name="Group 7">
            <a:extLst>
              <a:ext uri="{FF2B5EF4-FFF2-40B4-BE49-F238E27FC236}">
                <a16:creationId xmlns:a16="http://schemas.microsoft.com/office/drawing/2014/main" id="{C39BC4F5-8729-DECB-CF27-BACB72440A56}"/>
              </a:ext>
            </a:extLst>
          </p:cNvPr>
          <p:cNvGrpSpPr/>
          <p:nvPr/>
        </p:nvGrpSpPr>
        <p:grpSpPr>
          <a:xfrm>
            <a:off x="5178070" y="500194"/>
            <a:ext cx="6843242" cy="4263203"/>
            <a:chOff x="9852169" y="-78425"/>
            <a:chExt cx="6843242" cy="4263203"/>
          </a:xfrm>
        </p:grpSpPr>
        <p:pic>
          <p:nvPicPr>
            <p:cNvPr id="9" name="Picture 8">
              <a:extLst>
                <a:ext uri="{FF2B5EF4-FFF2-40B4-BE49-F238E27FC236}">
                  <a16:creationId xmlns:a16="http://schemas.microsoft.com/office/drawing/2014/main" id="{C4A8406E-D2F9-9D0B-FD6A-646C3918B426}"/>
                </a:ext>
              </a:extLst>
            </p:cNvPr>
            <p:cNvPicPr>
              <a:picLocks noChangeAspect="1"/>
            </p:cNvPicPr>
            <p:nvPr/>
          </p:nvPicPr>
          <p:blipFill>
            <a:blip r:embed="rId2"/>
            <a:stretch>
              <a:fillRect/>
            </a:stretch>
          </p:blipFill>
          <p:spPr>
            <a:xfrm>
              <a:off x="9852169" y="1515983"/>
              <a:ext cx="1835859" cy="2668795"/>
            </a:xfrm>
            <a:prstGeom prst="rect">
              <a:avLst/>
            </a:prstGeom>
          </p:spPr>
        </p:pic>
        <p:sp>
          <p:nvSpPr>
            <p:cNvPr id="12" name="TextBox 22">
              <a:extLst>
                <a:ext uri="{FF2B5EF4-FFF2-40B4-BE49-F238E27FC236}">
                  <a16:creationId xmlns:a16="http://schemas.microsoft.com/office/drawing/2014/main" id="{A41D0D3C-D870-0E86-C48C-E43959F48E69}"/>
                </a:ext>
              </a:extLst>
            </p:cNvPr>
            <p:cNvSpPr txBox="1"/>
            <p:nvPr/>
          </p:nvSpPr>
          <p:spPr>
            <a:xfrm>
              <a:off x="15600600" y="-78425"/>
              <a:ext cx="1094811" cy="255710"/>
            </a:xfrm>
            <a:prstGeom prst="rect">
              <a:avLst/>
            </a:prstGeom>
          </p:spPr>
          <p:txBody>
            <a:bodyPr vert="horz" wrap="none" lIns="0" tIns="0" rIns="0" bIns="0"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t>demo_calc.py</a:t>
              </a:r>
            </a:p>
          </p:txBody>
        </p:sp>
      </p:grpSp>
      <p:sp>
        <p:nvSpPr>
          <p:cNvPr id="13" name="Rectangle 4">
            <a:extLst>
              <a:ext uri="{FF2B5EF4-FFF2-40B4-BE49-F238E27FC236}">
                <a16:creationId xmlns:a16="http://schemas.microsoft.com/office/drawing/2014/main" id="{5C566C7A-4A6B-5D67-D6E3-0CEE192ACEE0}"/>
              </a:ext>
            </a:extLst>
          </p:cNvPr>
          <p:cNvSpPr txBox="1">
            <a:spLocks noChangeArrowheads="1"/>
          </p:cNvSpPr>
          <p:nvPr/>
        </p:nvSpPr>
        <p:spPr bwMode="auto">
          <a:xfrm>
            <a:off x="7219776" y="829983"/>
            <a:ext cx="4888937" cy="566719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a:solidFill>
                  <a:schemeClr val="bg1"/>
                </a:solidFill>
                <a:latin typeface="Consolas" panose="020B0609020204030204" pitchFamily="49" charset="0"/>
                <a:cs typeface="Consolas" panose="020B0609020204030204" pitchFamily="49" charset="0"/>
              </a:rPr>
              <a:t>def add(*args):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0</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for num in 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num</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total</a:t>
            </a:r>
            <a:br>
              <a:rPr lang="en-GB" altLang="en-US" sz="1600">
                <a:solidFill>
                  <a:schemeClr val="bg1"/>
                </a:solidFill>
                <a:latin typeface="Consolas" panose="020B0609020204030204" pitchFamily="49" charset="0"/>
                <a:cs typeface="Consolas" panose="020B0609020204030204" pitchFamily="49" charset="0"/>
              </a:rPr>
            </a:br>
            <a:endParaRPr lang="en-GB" altLang="en-US" sz="1600">
              <a:solidFill>
                <a:schemeClr val="bg1"/>
              </a:solidFill>
              <a:latin typeface="Consolas" panose="020B0609020204030204" pitchFamily="49" charset="0"/>
              <a:cs typeface="Consolas" panose="020B0609020204030204" pitchFamily="49" charset="0"/>
            </a:endParaRPr>
          </a:p>
          <a:p>
            <a:pPr marL="0" indent="0">
              <a:buNone/>
            </a:pPr>
            <a:r>
              <a:rPr lang="en-GB" altLang="en-US" sz="1600">
                <a:solidFill>
                  <a:schemeClr val="bg1"/>
                </a:solidFill>
                <a:latin typeface="Consolas" panose="020B0609020204030204" pitchFamily="49" charset="0"/>
                <a:cs typeface="Consolas" panose="020B0609020204030204" pitchFamily="49" charset="0"/>
              </a:rPr>
              <a:t>def mul(*args):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1</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for num in 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num</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total</a:t>
            </a:r>
            <a:br>
              <a:rPr lang="en-GB" altLang="en-US" sz="1600">
                <a:solidFill>
                  <a:schemeClr val="bg1"/>
                </a:solidFill>
                <a:latin typeface="Consolas" panose="020B0609020204030204" pitchFamily="49" charset="0"/>
                <a:cs typeface="Consolas" panose="020B0609020204030204" pitchFamily="49" charset="0"/>
              </a:rPr>
            </a:b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def div(x, z):</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float(f"{x/z:.3f}")</a:t>
            </a:r>
            <a:br>
              <a:rPr lang="en-GB" altLang="en-US" sz="1600">
                <a:solidFill>
                  <a:schemeClr val="bg1"/>
                </a:solidFill>
                <a:latin typeface="Consolas" panose="020B0609020204030204" pitchFamily="49" charset="0"/>
                <a:cs typeface="Consolas" panose="020B0609020204030204" pitchFamily="49" charset="0"/>
              </a:rPr>
            </a:br>
            <a:endParaRPr lang="en-GB" altLang="en-US" sz="1600">
              <a:solidFill>
                <a:schemeClr val="bg1"/>
              </a:solidFill>
              <a:latin typeface="Consolas" panose="020B0609020204030204" pitchFamily="49" charset="0"/>
              <a:cs typeface="Consolas" panose="020B0609020204030204" pitchFamily="49" charset="0"/>
            </a:endParaRPr>
          </a:p>
          <a:p>
            <a:pPr marL="0" indent="0">
              <a:buNone/>
            </a:pPr>
            <a:r>
              <a:rPr lang="en-GB" altLang="en-US" sz="1600">
                <a:solidFill>
                  <a:schemeClr val="bg1"/>
                </a:solidFill>
                <a:latin typeface="Consolas" panose="020B0609020204030204" pitchFamily="49" charset="0"/>
                <a:cs typeface="Consolas" panose="020B0609020204030204" pitchFamily="49" charset="0"/>
              </a:rPr>
              <a:t>def main():</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{add(4,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{sub(4,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{mul(4,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{div(4,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None</a:t>
            </a:r>
            <a:br>
              <a:rPr lang="en-GB" altLang="en-US" sz="1600">
                <a:solidFill>
                  <a:schemeClr val="bg1"/>
                </a:solidFill>
                <a:latin typeface="Consolas" panose="020B0609020204030204" pitchFamily="49" charset="0"/>
                <a:cs typeface="Consolas" panose="020B0609020204030204" pitchFamily="49" charset="0"/>
              </a:rPr>
            </a:b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if __name__ == "__main__":</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main()</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1389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9</a:t>
            </a:fld>
            <a:endParaRPr lang="en-US" dirty="0"/>
          </a:p>
        </p:txBody>
      </p:sp>
    </p:spTree>
    <p:extLst>
      <p:ext uri="{BB962C8B-B14F-4D97-AF65-F5344CB8AC3E}">
        <p14:creationId xmlns:p14="http://schemas.microsoft.com/office/powerpoint/2010/main" val="2917445413"/>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22396</TotalTime>
  <Words>1271</Words>
  <Application>Microsoft Office PowerPoint</Application>
  <PresentationFormat>Widescreen</PresentationFormat>
  <Paragraphs>152</Paragraphs>
  <Slides>11</Slides>
  <Notes>9</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11</vt:i4>
      </vt:variant>
    </vt:vector>
  </HeadingPairs>
  <TitlesOfParts>
    <vt:vector size="37" baseType="lpstr">
      <vt:lpstr>Aptos</vt:lpstr>
      <vt:lpstr>Arial</vt:lpstr>
      <vt:lpstr>Consolas</vt:lpstr>
      <vt:lpstr>Figtree</vt:lpstr>
      <vt:lpstr>Figtree Light</vt:lpstr>
      <vt:lpstr>Montserrat</vt:lpstr>
      <vt:lpstr>Montserrat Black</vt:lpstr>
      <vt:lpstr>Times New Roman</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13 – Testing</vt:lpstr>
      <vt:lpstr>PowerPoint Presentation</vt:lpstr>
      <vt:lpstr>What is Software Testing?</vt:lpstr>
      <vt:lpstr>Why is Software Testing so Important?</vt:lpstr>
      <vt:lpstr>What are the different types of test?</vt:lpstr>
      <vt:lpstr>Manual or Automated tests</vt:lpstr>
      <vt:lpstr>Example – a Simple Calculator App</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58</cp:revision>
  <dcterms:created xsi:type="dcterms:W3CDTF">2024-06-24T11:44:08Z</dcterms:created>
  <dcterms:modified xsi:type="dcterms:W3CDTF">2025-11-03T22:57:33Z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